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79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5" d="100"/>
          <a:sy n="85" d="100"/>
        </p:scale>
        <p:origin x="1334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oup 24"/>
          <p:cNvGrpSpPr/>
          <p:nvPr/>
        </p:nvGrpSpPr>
        <p:grpSpPr>
          <a:xfrm>
            <a:off x="203200" y="0"/>
            <a:ext cx="3778250" cy="6858001"/>
            <a:chOff x="203200" y="0"/>
            <a:chExt cx="3778250" cy="6858001"/>
          </a:xfrm>
        </p:grpSpPr>
        <p:sp>
          <p:nvSpPr>
            <p:cNvPr id="14" name="Freeform 6"/>
            <p:cNvSpPr/>
            <p:nvPr/>
          </p:nvSpPr>
          <p:spPr bwMode="auto">
            <a:xfrm>
              <a:off x="641350" y="0"/>
              <a:ext cx="1365250" cy="3971925"/>
            </a:xfrm>
            <a:custGeom>
              <a:avLst/>
              <a:gdLst/>
              <a:ahLst/>
              <a:cxnLst/>
              <a:rect l="0" t="0" r="r" b="b"/>
              <a:pathLst>
                <a:path w="860" h="2502">
                  <a:moveTo>
                    <a:pt x="0" y="2445"/>
                  </a:moveTo>
                  <a:lnTo>
                    <a:pt x="228" y="2502"/>
                  </a:lnTo>
                  <a:lnTo>
                    <a:pt x="860" y="0"/>
                  </a:lnTo>
                  <a:lnTo>
                    <a:pt x="620" y="0"/>
                  </a:lnTo>
                  <a:lnTo>
                    <a:pt x="0" y="2445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15" name="Freeform 7"/>
            <p:cNvSpPr/>
            <p:nvPr/>
          </p:nvSpPr>
          <p:spPr bwMode="auto">
            <a:xfrm>
              <a:off x="203200" y="0"/>
              <a:ext cx="1336675" cy="3862388"/>
            </a:xfrm>
            <a:custGeom>
              <a:avLst/>
              <a:gdLst/>
              <a:ahLst/>
              <a:cxnLst/>
              <a:rect l="0" t="0" r="r" b="b"/>
              <a:pathLst>
                <a:path w="842" h="2433">
                  <a:moveTo>
                    <a:pt x="842" y="0"/>
                  </a:moveTo>
                  <a:lnTo>
                    <a:pt x="602" y="0"/>
                  </a:lnTo>
                  <a:lnTo>
                    <a:pt x="0" y="2376"/>
                  </a:lnTo>
                  <a:lnTo>
                    <a:pt x="228" y="2433"/>
                  </a:lnTo>
                  <a:lnTo>
                    <a:pt x="842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6" name="Freeform 8"/>
            <p:cNvSpPr/>
            <p:nvPr/>
          </p:nvSpPr>
          <p:spPr bwMode="auto">
            <a:xfrm>
              <a:off x="207963" y="3776663"/>
              <a:ext cx="1936750" cy="3081338"/>
            </a:xfrm>
            <a:custGeom>
              <a:avLst/>
              <a:gdLst/>
              <a:ahLst/>
              <a:cxnLst/>
              <a:rect l="0" t="0" r="r" b="b"/>
              <a:pathLst>
                <a:path w="1220" h="1941">
                  <a:moveTo>
                    <a:pt x="0" y="0"/>
                  </a:moveTo>
                  <a:lnTo>
                    <a:pt x="1166" y="1941"/>
                  </a:lnTo>
                  <a:lnTo>
                    <a:pt x="1220" y="19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0" name="Freeform 9"/>
            <p:cNvSpPr/>
            <p:nvPr/>
          </p:nvSpPr>
          <p:spPr bwMode="auto">
            <a:xfrm>
              <a:off x="646113" y="3886200"/>
              <a:ext cx="2373313" cy="2971800"/>
            </a:xfrm>
            <a:custGeom>
              <a:avLst/>
              <a:gdLst/>
              <a:ahLst/>
              <a:cxnLst/>
              <a:rect l="0" t="0" r="r" b="b"/>
              <a:pathLst>
                <a:path w="1495" h="1872">
                  <a:moveTo>
                    <a:pt x="1495" y="1872"/>
                  </a:moveTo>
                  <a:lnTo>
                    <a:pt x="0" y="0"/>
                  </a:lnTo>
                  <a:lnTo>
                    <a:pt x="1442" y="1872"/>
                  </a:lnTo>
                  <a:lnTo>
                    <a:pt x="1495" y="1872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1" name="Freeform 10"/>
            <p:cNvSpPr/>
            <p:nvPr/>
          </p:nvSpPr>
          <p:spPr bwMode="auto">
            <a:xfrm>
              <a:off x="641350" y="3881438"/>
              <a:ext cx="3340100" cy="2976563"/>
            </a:xfrm>
            <a:custGeom>
              <a:avLst/>
              <a:gdLst/>
              <a:ahLst/>
              <a:cxnLst/>
              <a:rect l="0" t="0" r="r" b="b"/>
              <a:pathLst>
                <a:path w="2104" h="1875">
                  <a:moveTo>
                    <a:pt x="0" y="0"/>
                  </a:moveTo>
                  <a:lnTo>
                    <a:pt x="3" y="3"/>
                  </a:lnTo>
                  <a:lnTo>
                    <a:pt x="1498" y="1875"/>
                  </a:lnTo>
                  <a:lnTo>
                    <a:pt x="2104" y="1875"/>
                  </a:lnTo>
                  <a:lnTo>
                    <a:pt x="228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2" name="Freeform 11"/>
            <p:cNvSpPr/>
            <p:nvPr/>
          </p:nvSpPr>
          <p:spPr bwMode="auto">
            <a:xfrm>
              <a:off x="203200" y="3771900"/>
              <a:ext cx="2660650" cy="3086100"/>
            </a:xfrm>
            <a:custGeom>
              <a:avLst/>
              <a:gdLst/>
              <a:ahLst/>
              <a:cxnLst/>
              <a:rect l="0" t="0" r="r" b="b"/>
              <a:pathLst>
                <a:path w="1676" h="1944">
                  <a:moveTo>
                    <a:pt x="1676" y="1944"/>
                  </a:moveTo>
                  <a:lnTo>
                    <a:pt x="264" y="111"/>
                  </a:lnTo>
                  <a:lnTo>
                    <a:pt x="225" y="60"/>
                  </a:lnTo>
                  <a:lnTo>
                    <a:pt x="228" y="60"/>
                  </a:lnTo>
                  <a:lnTo>
                    <a:pt x="264" y="111"/>
                  </a:lnTo>
                  <a:lnTo>
                    <a:pt x="234" y="69"/>
                  </a:lnTo>
                  <a:lnTo>
                    <a:pt x="228" y="57"/>
                  </a:lnTo>
                  <a:lnTo>
                    <a:pt x="222" y="54"/>
                  </a:lnTo>
                  <a:lnTo>
                    <a:pt x="0" y="0"/>
                  </a:lnTo>
                  <a:lnTo>
                    <a:pt x="3" y="3"/>
                  </a:lnTo>
                  <a:lnTo>
                    <a:pt x="1223" y="1944"/>
                  </a:lnTo>
                  <a:lnTo>
                    <a:pt x="1676" y="1944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39673" y="914401"/>
            <a:ext cx="6947127" cy="3488266"/>
          </a:xfrm>
        </p:spPr>
        <p:txBody>
          <a:bodyPr anchor="b">
            <a:normAutofit/>
          </a:bodyPr>
          <a:lstStyle>
            <a:lvl1pPr algn="r">
              <a:defRPr sz="5400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924238" y="4402666"/>
            <a:ext cx="5762563" cy="1364531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25773" y="6117336"/>
            <a:ext cx="857473" cy="365125"/>
          </a:xfrm>
        </p:spPr>
        <p:txBody>
          <a:bodyPr/>
          <a:lstStyle/>
          <a:p>
            <a:fld id="{E3C7372D-2ADE-43D4-BEBC-8D5D234D98C9}" type="datetimeFigureOut">
              <a:rPr lang="ru-RU" smtClean="0"/>
              <a:t>07.11.2025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623733" y="6117336"/>
            <a:ext cx="3609438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75320" y="6117336"/>
            <a:ext cx="411480" cy="365125"/>
          </a:xfrm>
        </p:spPr>
        <p:txBody>
          <a:bodyPr/>
          <a:lstStyle/>
          <a:p>
            <a:fld id="{98C73C2B-CCF5-4A72-B0E0-BDEC333E4E94}" type="slidenum">
              <a:rPr lang="ru-RU" smtClean="0"/>
              <a:t>‹#›</a:t>
            </a:fld>
            <a:endParaRPr lang="ru-RU"/>
          </a:p>
        </p:txBody>
      </p:sp>
      <p:sp>
        <p:nvSpPr>
          <p:cNvPr id="23" name="Freeform 12"/>
          <p:cNvSpPr/>
          <p:nvPr/>
        </p:nvSpPr>
        <p:spPr bwMode="auto">
          <a:xfrm>
            <a:off x="203200" y="3771900"/>
            <a:ext cx="361950" cy="90488"/>
          </a:xfrm>
          <a:custGeom>
            <a:avLst/>
            <a:gdLst/>
            <a:ahLst/>
            <a:cxnLst/>
            <a:rect l="0" t="0" r="r" b="b"/>
            <a:pathLst>
              <a:path w="228" h="57">
                <a:moveTo>
                  <a:pt x="228" y="57"/>
                </a:moveTo>
                <a:lnTo>
                  <a:pt x="0" y="0"/>
                </a:lnTo>
                <a:lnTo>
                  <a:pt x="222" y="54"/>
                </a:lnTo>
                <a:lnTo>
                  <a:pt x="228" y="57"/>
                </a:lnTo>
                <a:close/>
              </a:path>
            </a:pathLst>
          </a:custGeom>
          <a:solidFill>
            <a:srgbClr val="29ABE2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sp>
      <p:sp>
        <p:nvSpPr>
          <p:cNvPr id="24" name="Freeform 13"/>
          <p:cNvSpPr/>
          <p:nvPr/>
        </p:nvSpPr>
        <p:spPr bwMode="auto">
          <a:xfrm>
            <a:off x="560388" y="3867150"/>
            <a:ext cx="61913" cy="80963"/>
          </a:xfrm>
          <a:custGeom>
            <a:avLst/>
            <a:gdLst/>
            <a:ahLst/>
            <a:cxnLst/>
            <a:rect l="0" t="0" r="r" b="b"/>
            <a:pathLst>
              <a:path w="39" h="51">
                <a:moveTo>
                  <a:pt x="0" y="0"/>
                </a:moveTo>
                <a:lnTo>
                  <a:pt x="39" y="51"/>
                </a:lnTo>
                <a:lnTo>
                  <a:pt x="3" y="0"/>
                </a:lnTo>
                <a:lnTo>
                  <a:pt x="0" y="0"/>
                </a:lnTo>
                <a:close/>
              </a:path>
            </a:pathLst>
          </a:custGeom>
          <a:solidFill>
            <a:srgbClr val="29ABE2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sp>
    </p:spTree>
    <p:extLst>
      <p:ext uri="{BB962C8B-B14F-4D97-AF65-F5344CB8AC3E}">
        <p14:creationId xmlns:p14="http://schemas.microsoft.com/office/powerpoint/2010/main" val="26858407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3" y="4732865"/>
            <a:ext cx="751599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789975" y="932112"/>
            <a:ext cx="6171065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3523" y="5299603"/>
            <a:ext cx="751599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C7372D-2ADE-43D4-BEBC-8D5D234D98C9}" type="datetimeFigureOut">
              <a:rPr lang="ru-RU" smtClean="0"/>
              <a:t>07.11.2025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73C2B-CCF5-4A72-B0E0-BDEC333E4E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462529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4" y="685800"/>
            <a:ext cx="751599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4" y="4343400"/>
            <a:ext cx="7515992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C7372D-2ADE-43D4-BEBC-8D5D234D98C9}" type="datetimeFigureOut">
              <a:rPr lang="ru-RU" smtClean="0"/>
              <a:t>07.11.2025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73C2B-CCF5-4A72-B0E0-BDEC333E4E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7478127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969421" y="863023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72197" y="2819399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26741" y="685801"/>
            <a:ext cx="6974115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598235" y="3428999"/>
            <a:ext cx="6631128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3" y="4343400"/>
            <a:ext cx="751599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C7372D-2ADE-43D4-BEBC-8D5D234D98C9}" type="datetimeFigureOut">
              <a:rPr lang="ru-RU" smtClean="0"/>
              <a:t>07.11.2025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73C2B-CCF5-4A72-B0E0-BDEC333E4E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6223745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5" y="3308581"/>
            <a:ext cx="751598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4" y="4777381"/>
            <a:ext cx="751599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C7372D-2ADE-43D4-BEBC-8D5D234D98C9}" type="datetimeFigureOut">
              <a:rPr lang="ru-RU" smtClean="0"/>
              <a:t>07.11.2025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73C2B-CCF5-4A72-B0E0-BDEC333E4E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4810394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969421" y="863023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72197" y="2819399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26741" y="685801"/>
            <a:ext cx="6974115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13525" y="3886200"/>
            <a:ext cx="751599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4" y="4775200"/>
            <a:ext cx="751599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C7372D-2ADE-43D4-BEBC-8D5D234D98C9}" type="datetimeFigureOut">
              <a:rPr lang="ru-RU" smtClean="0"/>
              <a:t>07.11.2025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73C2B-CCF5-4A72-B0E0-BDEC333E4E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65908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5" y="685801"/>
            <a:ext cx="7515991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13524" y="3505200"/>
            <a:ext cx="7515992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4" y="4343400"/>
            <a:ext cx="7515992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C7372D-2ADE-43D4-BEBC-8D5D234D98C9}" type="datetimeFigureOut">
              <a:rPr lang="ru-RU" smtClean="0"/>
              <a:t>07.11.2025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73C2B-CCF5-4A72-B0E0-BDEC333E4E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3332155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C7372D-2ADE-43D4-BEBC-8D5D234D98C9}" type="datetimeFigureOut">
              <a:rPr lang="ru-RU" smtClean="0"/>
              <a:t>07.11.2025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73C2B-CCF5-4A72-B0E0-BDEC333E4E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3496579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01393" y="685800"/>
            <a:ext cx="1328123" cy="51054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13524" y="685800"/>
            <a:ext cx="6016373" cy="5105400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C7372D-2ADE-43D4-BEBC-8D5D234D98C9}" type="datetimeFigureOut">
              <a:rPr lang="ru-RU" smtClean="0"/>
              <a:t>07.11.2025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73C2B-CCF5-4A72-B0E0-BDEC333E4E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728473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2133" y="457201"/>
            <a:ext cx="7704667" cy="19812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82133" y="2667000"/>
            <a:ext cx="7704667" cy="3332816"/>
          </a:xfrm>
        </p:spPr>
        <p:txBody>
          <a:bodyPr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44329" y="6108173"/>
            <a:ext cx="857473" cy="365125"/>
          </a:xfrm>
        </p:spPr>
        <p:txBody>
          <a:bodyPr/>
          <a:lstStyle/>
          <a:p>
            <a:fld id="{E3C7372D-2ADE-43D4-BEBC-8D5D234D98C9}" type="datetimeFigureOut">
              <a:rPr lang="ru-RU" smtClean="0"/>
              <a:t>07.11.2025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72647" y="6108173"/>
            <a:ext cx="5314517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58967" y="6108173"/>
            <a:ext cx="427833" cy="365125"/>
          </a:xfrm>
        </p:spPr>
        <p:txBody>
          <a:bodyPr/>
          <a:lstStyle/>
          <a:p>
            <a:fld id="{98C73C2B-CCF5-4A72-B0E0-BDEC333E4E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185138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6995" y="2666998"/>
            <a:ext cx="6699805" cy="2360071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6998" y="5027070"/>
            <a:ext cx="6699802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C7372D-2ADE-43D4-BEBC-8D5D234D98C9}" type="datetimeFigureOut">
              <a:rPr lang="ru-RU" smtClean="0"/>
              <a:t>07.11.2025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73317" y="6116070"/>
            <a:ext cx="413483" cy="365125"/>
          </a:xfrm>
        </p:spPr>
        <p:txBody>
          <a:bodyPr/>
          <a:lstStyle/>
          <a:p>
            <a:fld id="{98C73C2B-CCF5-4A72-B0E0-BDEC333E4E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802587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2133" y="685801"/>
            <a:ext cx="7704667" cy="175259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82133" y="2667000"/>
            <a:ext cx="3739896" cy="3368674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46904" y="2667000"/>
            <a:ext cx="3739896" cy="3346824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C7372D-2ADE-43D4-BEBC-8D5D234D98C9}" type="datetimeFigureOut">
              <a:rPr lang="ru-RU" smtClean="0"/>
              <a:t>07.11.2025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73C2B-CCF5-4A72-B0E0-BDEC333E4E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179732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29481" y="2658533"/>
            <a:ext cx="3456291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13523" y="3335336"/>
            <a:ext cx="3672248" cy="2665259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61710" y="2667000"/>
            <a:ext cx="3467806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957266" y="3335336"/>
            <a:ext cx="3672248" cy="2665259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C7372D-2ADE-43D4-BEBC-8D5D234D98C9}" type="datetimeFigureOut">
              <a:rPr lang="ru-RU" smtClean="0"/>
              <a:t>07.11.2025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73C2B-CCF5-4A72-B0E0-BDEC333E4E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676373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C7372D-2ADE-43D4-BEBC-8D5D234D98C9}" type="datetimeFigureOut">
              <a:rPr lang="ru-RU" smtClean="0"/>
              <a:t>07.11.2025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73C2B-CCF5-4A72-B0E0-BDEC333E4E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371961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C7372D-2ADE-43D4-BEBC-8D5D234D98C9}" type="datetimeFigureOut">
              <a:rPr lang="ru-RU" smtClean="0"/>
              <a:t>07.11.2025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73C2B-CCF5-4A72-B0E0-BDEC333E4E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5872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4" y="1600200"/>
            <a:ext cx="2662534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7553" y="685800"/>
            <a:ext cx="4681962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3524" y="2971800"/>
            <a:ext cx="2662534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C7372D-2ADE-43D4-BEBC-8D5D234D98C9}" type="datetimeFigureOut">
              <a:rPr lang="ru-RU" smtClean="0"/>
              <a:t>07.11.2025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73C2B-CCF5-4A72-B0E0-BDEC333E4E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57309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2332" y="1752599"/>
            <a:ext cx="4070679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697495" y="914400"/>
            <a:ext cx="2461371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2332" y="3124199"/>
            <a:ext cx="4070679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C7372D-2ADE-43D4-BEBC-8D5D234D98C9}" type="datetimeFigureOut">
              <a:rPr lang="ru-RU" smtClean="0"/>
              <a:t>07.11.2025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73C2B-CCF5-4A72-B0E0-BDEC333E4E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808593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0" y="0"/>
            <a:ext cx="2132013" cy="6858001"/>
            <a:chOff x="0" y="0"/>
            <a:chExt cx="2132013" cy="6858001"/>
          </a:xfrm>
        </p:grpSpPr>
        <p:sp>
          <p:nvSpPr>
            <p:cNvPr id="15" name="Freeform 6"/>
            <p:cNvSpPr/>
            <p:nvPr/>
          </p:nvSpPr>
          <p:spPr bwMode="auto">
            <a:xfrm>
              <a:off x="0" y="0"/>
              <a:ext cx="1073150" cy="5291138"/>
            </a:xfrm>
            <a:custGeom>
              <a:avLst/>
              <a:gdLst/>
              <a:ahLst/>
              <a:cxnLst/>
              <a:rect l="0" t="0" r="r" b="b"/>
              <a:pathLst>
                <a:path w="676" h="3333">
                  <a:moveTo>
                    <a:pt x="0" y="3132"/>
                  </a:moveTo>
                  <a:lnTo>
                    <a:pt x="0" y="3312"/>
                  </a:lnTo>
                  <a:lnTo>
                    <a:pt x="126" y="3333"/>
                  </a:lnTo>
                  <a:lnTo>
                    <a:pt x="676" y="0"/>
                  </a:lnTo>
                  <a:lnTo>
                    <a:pt x="514" y="0"/>
                  </a:lnTo>
                  <a:lnTo>
                    <a:pt x="0" y="3132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16" name="Freeform 7"/>
            <p:cNvSpPr/>
            <p:nvPr/>
          </p:nvSpPr>
          <p:spPr bwMode="auto">
            <a:xfrm>
              <a:off x="0" y="0"/>
              <a:ext cx="758825" cy="4624388"/>
            </a:xfrm>
            <a:custGeom>
              <a:avLst/>
              <a:gdLst/>
              <a:ahLst/>
              <a:cxnLst/>
              <a:rect l="0" t="0" r="r" b="b"/>
              <a:pathLst>
                <a:path w="478" h="2913">
                  <a:moveTo>
                    <a:pt x="478" y="0"/>
                  </a:moveTo>
                  <a:lnTo>
                    <a:pt x="318" y="0"/>
                  </a:lnTo>
                  <a:lnTo>
                    <a:pt x="0" y="1938"/>
                  </a:lnTo>
                  <a:lnTo>
                    <a:pt x="0" y="2913"/>
                  </a:lnTo>
                  <a:lnTo>
                    <a:pt x="478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7" name="Freeform 8"/>
            <p:cNvSpPr/>
            <p:nvPr/>
          </p:nvSpPr>
          <p:spPr bwMode="auto">
            <a:xfrm>
              <a:off x="0" y="5662613"/>
              <a:ext cx="906463" cy="1195388"/>
            </a:xfrm>
            <a:custGeom>
              <a:avLst/>
              <a:gdLst/>
              <a:ahLst/>
              <a:cxnLst/>
              <a:rect l="0" t="0" r="r" b="b"/>
              <a:pathLst>
                <a:path w="571" h="753">
                  <a:moveTo>
                    <a:pt x="0" y="0"/>
                  </a:moveTo>
                  <a:lnTo>
                    <a:pt x="0" y="12"/>
                  </a:lnTo>
                  <a:lnTo>
                    <a:pt x="538" y="753"/>
                  </a:lnTo>
                  <a:lnTo>
                    <a:pt x="571" y="75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8" name="Freeform 9"/>
            <p:cNvSpPr/>
            <p:nvPr/>
          </p:nvSpPr>
          <p:spPr bwMode="auto">
            <a:xfrm>
              <a:off x="0" y="5295900"/>
              <a:ext cx="1487488" cy="1562100"/>
            </a:xfrm>
            <a:custGeom>
              <a:avLst/>
              <a:gdLst/>
              <a:ahLst/>
              <a:cxnLst/>
              <a:rect l="0" t="0" r="r" b="b"/>
              <a:pathLst>
                <a:path w="937" h="984">
                  <a:moveTo>
                    <a:pt x="0" y="0"/>
                  </a:moveTo>
                  <a:lnTo>
                    <a:pt x="0" y="3"/>
                  </a:lnTo>
                  <a:lnTo>
                    <a:pt x="901" y="984"/>
                  </a:lnTo>
                  <a:lnTo>
                    <a:pt x="937" y="98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9" name="Freeform 10"/>
            <p:cNvSpPr/>
            <p:nvPr/>
          </p:nvSpPr>
          <p:spPr bwMode="auto">
            <a:xfrm>
              <a:off x="0" y="5257800"/>
              <a:ext cx="2132013" cy="1600200"/>
            </a:xfrm>
            <a:custGeom>
              <a:avLst/>
              <a:gdLst/>
              <a:ahLst/>
              <a:cxnLst/>
              <a:rect l="0" t="0" r="r" b="b"/>
              <a:pathLst>
                <a:path w="1343" h="1008">
                  <a:moveTo>
                    <a:pt x="0" y="24"/>
                  </a:moveTo>
                  <a:lnTo>
                    <a:pt x="937" y="1008"/>
                  </a:lnTo>
                  <a:lnTo>
                    <a:pt x="1343" y="1008"/>
                  </a:lnTo>
                  <a:lnTo>
                    <a:pt x="126" y="21"/>
                  </a:lnTo>
                  <a:lnTo>
                    <a:pt x="0" y="0"/>
                  </a:lnTo>
                  <a:lnTo>
                    <a:pt x="0" y="24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0" name="Freeform 11"/>
            <p:cNvSpPr/>
            <p:nvPr/>
          </p:nvSpPr>
          <p:spPr bwMode="auto">
            <a:xfrm>
              <a:off x="0" y="5357813"/>
              <a:ext cx="1377950" cy="1500188"/>
            </a:xfrm>
            <a:custGeom>
              <a:avLst/>
              <a:gdLst/>
              <a:ahLst/>
              <a:cxnLst/>
              <a:rect l="0" t="0" r="r" b="b"/>
              <a:pathLst>
                <a:path w="868" h="945">
                  <a:moveTo>
                    <a:pt x="0" y="192"/>
                  </a:moveTo>
                  <a:lnTo>
                    <a:pt x="571" y="945"/>
                  </a:lnTo>
                  <a:lnTo>
                    <a:pt x="868" y="945"/>
                  </a:lnTo>
                  <a:lnTo>
                    <a:pt x="0" y="0"/>
                  </a:lnTo>
                  <a:lnTo>
                    <a:pt x="0" y="192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82133" y="457201"/>
            <a:ext cx="7704667" cy="198120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82134" y="2667000"/>
            <a:ext cx="7704666" cy="335699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58679" y="6116070"/>
            <a:ext cx="8574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E3C7372D-2ADE-43D4-BEBC-8D5D234D98C9}" type="datetimeFigureOut">
              <a:rPr lang="ru-RU" smtClean="0"/>
              <a:t>07.11.2025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86997" y="6116070"/>
            <a:ext cx="53145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73317" y="6116070"/>
            <a:ext cx="41348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98C73C2B-CCF5-4A72-B0E0-BDEC333E4E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781637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0" r:id="rId1"/>
    <p:sldLayoutId id="2147483781" r:id="rId2"/>
    <p:sldLayoutId id="2147483782" r:id="rId3"/>
    <p:sldLayoutId id="2147483783" r:id="rId4"/>
    <p:sldLayoutId id="2147483784" r:id="rId5"/>
    <p:sldLayoutId id="2147483785" r:id="rId6"/>
    <p:sldLayoutId id="2147483786" r:id="rId7"/>
    <p:sldLayoutId id="2147483787" r:id="rId8"/>
    <p:sldLayoutId id="2147483788" r:id="rId9"/>
    <p:sldLayoutId id="2147483789" r:id="rId10"/>
    <p:sldLayoutId id="2147483790" r:id="rId11"/>
    <p:sldLayoutId id="2147483791" r:id="rId12"/>
    <p:sldLayoutId id="2147483792" r:id="rId13"/>
    <p:sldLayoutId id="2147483793" r:id="rId14"/>
    <p:sldLayoutId id="2147483794" r:id="rId15"/>
    <p:sldLayoutId id="2147483795" r:id="rId16"/>
    <p:sldLayoutId id="2147483796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8.xml"/><Relationship Id="rId2" Type="http://schemas.openxmlformats.org/officeDocument/2006/relationships/slide" Target="slide6.xml"/><Relationship Id="rId1" Type="http://schemas.openxmlformats.org/officeDocument/2006/relationships/slideLayout" Target="../slideLayouts/slideLayout7.xml"/><Relationship Id="rId6" Type="http://schemas.openxmlformats.org/officeDocument/2006/relationships/slide" Target="slide12.xml"/><Relationship Id="rId5" Type="http://schemas.openxmlformats.org/officeDocument/2006/relationships/slide" Target="slide11.xml"/><Relationship Id="rId4" Type="http://schemas.openxmlformats.org/officeDocument/2006/relationships/slide" Target="slide10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739674" y="1604682"/>
            <a:ext cx="6947127" cy="1435349"/>
          </a:xfrm>
        </p:spPr>
        <p:txBody>
          <a:bodyPr/>
          <a:lstStyle/>
          <a:p>
            <a:r>
              <a:rPr lang="ru-RU" b="1" dirty="0" smtClean="0">
                <a:solidFill>
                  <a:schemeClr val="bg2">
                    <a:lumMod val="50000"/>
                  </a:schemeClr>
                </a:solidFill>
              </a:rPr>
              <a:t>Методический ринг</a:t>
            </a:r>
            <a:endParaRPr lang="ru-RU" b="1" dirty="0">
              <a:solidFill>
                <a:schemeClr val="bg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31136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37129" y="555814"/>
            <a:ext cx="6840071" cy="29905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8600" algn="just">
              <a:spcAft>
                <a:spcPts val="1000"/>
              </a:spcAft>
            </a:pPr>
            <a:r>
              <a:rPr lang="ru-RU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Задачи:</a:t>
            </a:r>
            <a:r>
              <a:rPr lang="ru-RU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развивать 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представления детей о своей малой родине, городе (селе), его достопримечательностях, поддерживать интерес к стране; знакомить с традициями и праздниками, принимать участие в подготовке к праздникам, эмоционально откликаться на участие в них.</a:t>
            </a:r>
          </a:p>
          <a:p>
            <a:pPr marL="342900" lvl="0" indent="-342900" algn="just">
              <a:spcAft>
                <a:spcPts val="1000"/>
              </a:spcAft>
              <a:buFont typeface="Symbol" panose="05050102010706020507" pitchFamily="18" charset="2"/>
              <a:buBlip>
                <a:blip r:embed="rId2"/>
              </a:buBlip>
            </a:pP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Педагог продолжает расширять представления детей о членах семьи, о малой родине и Отечестве; представления о родном городе (селе), некоторых городских объектах, видах транспорта; расширяет и обогащает начальные представления о родной стране, некоторых общественных праздниках и событиях. </a:t>
            </a:r>
          </a:p>
        </p:txBody>
      </p:sp>
      <p:sp>
        <p:nvSpPr>
          <p:cNvPr id="3" name="Стрелка вниз 2">
            <a:hlinkClick r:id="rId3" action="ppaction://hlinksldjump"/>
          </p:cNvPr>
          <p:cNvSpPr/>
          <p:nvPr/>
        </p:nvSpPr>
        <p:spPr>
          <a:xfrm>
            <a:off x="8157882" y="6015318"/>
            <a:ext cx="358589" cy="53788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946665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93695" y="555811"/>
            <a:ext cx="7727576" cy="5206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000"/>
              </a:spcAft>
            </a:pPr>
            <a:r>
              <a:rPr lang="ru-RU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Задачи: </a:t>
            </a:r>
            <a:r>
              <a:rPr lang="ru-RU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расширять 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представления о культурно-исторических событиях малой родины и Отечества, развивать интерес к достопримечательностям родной страны, ее традициям и праздникам; воспитывать эмоционально-положительное отношение к ним; формировать представления детей о многообразии стран и народов мира. </a:t>
            </a:r>
          </a:p>
          <a:p>
            <a:pPr marL="342900" lvl="0" indent="-342900">
              <a:spcAft>
                <a:spcPts val="1000"/>
              </a:spcAft>
              <a:buFont typeface="Symbol" panose="05050102010706020507" pitchFamily="18" charset="2"/>
              <a:buBlip>
                <a:blip r:embed="rId2"/>
              </a:buBlip>
            </a:pP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Окружающий мир. В совместной с детьми деятельности педагог обогащает представления о родном городе (название улиц, некоторых архитектурных особенностях, достопримечательностей), о стране (герб, гимн, атрибуты государственной власти, Президент, столица и крупные города, особенности природы и населения). Раскрывает и уточняет назначения общественных учреждений, разных видов транспорта, рассказывает о местах труда и отдыха людей в городе, об истории города и выдающихся горожанах, традициях городской жизни. Посредством поисковой и игровой деятельности педагог побуждает проявление интереса детей к ярким фактам из истории и культуры страны и общества, некоторым выдающимся людям России. Формирует представление о планете Земля как общем доме людей, о многообразии стран и народов мира на ней.</a:t>
            </a:r>
          </a:p>
        </p:txBody>
      </p:sp>
      <p:sp>
        <p:nvSpPr>
          <p:cNvPr id="3" name="Стрелка вниз 2">
            <a:hlinkClick r:id="rId3" action="ppaction://hlinksldjump"/>
          </p:cNvPr>
          <p:cNvSpPr/>
          <p:nvPr/>
        </p:nvSpPr>
        <p:spPr>
          <a:xfrm>
            <a:off x="7996518" y="6078071"/>
            <a:ext cx="421341" cy="63649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170739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28164" y="299120"/>
            <a:ext cx="656216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solidFill>
                  <a:srgbClr val="0070C0"/>
                </a:solidFill>
              </a:rPr>
              <a:t>5 вопрос</a:t>
            </a:r>
            <a:endParaRPr lang="ru-RU" sz="2000" b="1" dirty="0">
              <a:solidFill>
                <a:srgbClr val="0070C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228164" y="824753"/>
            <a:ext cx="648148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/>
              <a:t>Какие направления воспитания содержатся в федеральной программе воспитания и какие ценности лежат в основе каждого направления?</a:t>
            </a: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1120588" y="1999129"/>
            <a:ext cx="7171765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lvl="0" indent="-285750">
              <a:buFont typeface="Wingdings" panose="05000000000000000000" pitchFamily="2" charset="2"/>
              <a:buChar char="q"/>
            </a:pPr>
            <a:r>
              <a:rPr lang="ru-RU" b="1" dirty="0">
                <a:solidFill>
                  <a:srgbClr val="FF0000"/>
                </a:solidFill>
              </a:rPr>
              <a:t>Патриотическое направление воспитания</a:t>
            </a:r>
            <a:r>
              <a:rPr lang="ru-RU" dirty="0"/>
              <a:t>. </a:t>
            </a:r>
            <a:endParaRPr lang="ru-RU" dirty="0" smtClean="0"/>
          </a:p>
          <a:p>
            <a:pPr lvl="0"/>
            <a:r>
              <a:rPr lang="ru-RU" dirty="0" smtClean="0"/>
              <a:t>       Ценности </a:t>
            </a:r>
            <a:r>
              <a:rPr lang="ru-RU" dirty="0"/>
              <a:t>– Родина и природа.</a:t>
            </a:r>
          </a:p>
          <a:p>
            <a:pPr marL="285750" lvl="0" indent="-285750">
              <a:buFont typeface="Wingdings" panose="05000000000000000000" pitchFamily="2" charset="2"/>
              <a:buChar char="q"/>
            </a:pPr>
            <a:r>
              <a:rPr lang="ru-RU" b="1" dirty="0">
                <a:solidFill>
                  <a:srgbClr val="FF0000"/>
                </a:solidFill>
              </a:rPr>
              <a:t>Духовно-нравственного направление воспитания.</a:t>
            </a:r>
            <a:r>
              <a:rPr lang="ru-RU" dirty="0"/>
              <a:t> </a:t>
            </a:r>
            <a:endParaRPr lang="ru-RU" dirty="0" smtClean="0"/>
          </a:p>
          <a:p>
            <a:pPr lvl="0"/>
            <a:r>
              <a:rPr lang="ru-RU" dirty="0" smtClean="0"/>
              <a:t>       Ценности </a:t>
            </a:r>
            <a:r>
              <a:rPr lang="ru-RU" dirty="0"/>
              <a:t>– жизнь, милосердие, добро.</a:t>
            </a:r>
          </a:p>
          <a:p>
            <a:pPr marL="285750" lvl="0" indent="-285750">
              <a:buFont typeface="Wingdings" panose="05000000000000000000" pitchFamily="2" charset="2"/>
              <a:buChar char="q"/>
            </a:pPr>
            <a:r>
              <a:rPr lang="ru-RU" b="1" dirty="0">
                <a:solidFill>
                  <a:srgbClr val="FF0000"/>
                </a:solidFill>
              </a:rPr>
              <a:t>Социальное направление воспитания. </a:t>
            </a:r>
            <a:endParaRPr lang="ru-RU" b="1" dirty="0" smtClean="0">
              <a:solidFill>
                <a:srgbClr val="FF0000"/>
              </a:solidFill>
            </a:endParaRPr>
          </a:p>
          <a:p>
            <a:pPr lvl="0"/>
            <a:r>
              <a:rPr lang="ru-RU" b="1" dirty="0">
                <a:solidFill>
                  <a:srgbClr val="FF0000"/>
                </a:solidFill>
              </a:rPr>
              <a:t> </a:t>
            </a:r>
            <a:r>
              <a:rPr lang="ru-RU" b="1" dirty="0" smtClean="0">
                <a:solidFill>
                  <a:srgbClr val="FF0000"/>
                </a:solidFill>
              </a:rPr>
              <a:t>     </a:t>
            </a:r>
            <a:r>
              <a:rPr lang="ru-RU" dirty="0" smtClean="0"/>
              <a:t>Ценности </a:t>
            </a:r>
            <a:r>
              <a:rPr lang="ru-RU" dirty="0"/>
              <a:t>– семья, дружба, человек и сотрудничество.</a:t>
            </a:r>
          </a:p>
          <a:p>
            <a:pPr marL="285750" lvl="0" indent="-285750">
              <a:buFont typeface="Wingdings" panose="05000000000000000000" pitchFamily="2" charset="2"/>
              <a:buChar char="q"/>
            </a:pPr>
            <a:r>
              <a:rPr lang="ru-RU" b="1" dirty="0">
                <a:solidFill>
                  <a:srgbClr val="FF0000"/>
                </a:solidFill>
              </a:rPr>
              <a:t>Познавательное направление воспитания. </a:t>
            </a:r>
            <a:endParaRPr lang="ru-RU" b="1" dirty="0" smtClean="0">
              <a:solidFill>
                <a:srgbClr val="FF0000"/>
              </a:solidFill>
            </a:endParaRPr>
          </a:p>
          <a:p>
            <a:pPr lvl="0"/>
            <a:r>
              <a:rPr lang="ru-RU" b="1" dirty="0">
                <a:solidFill>
                  <a:srgbClr val="FF0000"/>
                </a:solidFill>
              </a:rPr>
              <a:t> </a:t>
            </a:r>
            <a:r>
              <a:rPr lang="ru-RU" b="1" dirty="0" smtClean="0">
                <a:solidFill>
                  <a:srgbClr val="FF0000"/>
                </a:solidFill>
              </a:rPr>
              <a:t>     </a:t>
            </a:r>
            <a:r>
              <a:rPr lang="ru-RU" dirty="0" smtClean="0"/>
              <a:t>Ценности </a:t>
            </a:r>
            <a:r>
              <a:rPr lang="ru-RU" dirty="0"/>
              <a:t>– познание.</a:t>
            </a:r>
          </a:p>
          <a:p>
            <a:pPr marL="285750" lvl="0" indent="-285750">
              <a:buFont typeface="Wingdings" panose="05000000000000000000" pitchFamily="2" charset="2"/>
              <a:buChar char="q"/>
            </a:pPr>
            <a:r>
              <a:rPr lang="ru-RU" b="1" dirty="0">
                <a:solidFill>
                  <a:srgbClr val="FF0000"/>
                </a:solidFill>
              </a:rPr>
              <a:t>Физическое и оздоровительное направление воспитания. </a:t>
            </a:r>
            <a:r>
              <a:rPr lang="ru-RU" dirty="0"/>
              <a:t>Ценности – здоровье, жизнь.</a:t>
            </a:r>
          </a:p>
          <a:p>
            <a:pPr marL="285750" lvl="0" indent="-285750">
              <a:buFont typeface="Wingdings" panose="05000000000000000000" pitchFamily="2" charset="2"/>
              <a:buChar char="q"/>
            </a:pPr>
            <a:r>
              <a:rPr lang="ru-RU" b="1" dirty="0">
                <a:solidFill>
                  <a:srgbClr val="FF0000"/>
                </a:solidFill>
              </a:rPr>
              <a:t>Трудовое направление воспитания. </a:t>
            </a:r>
            <a:endParaRPr lang="ru-RU" b="1" dirty="0" smtClean="0">
              <a:solidFill>
                <a:srgbClr val="FF0000"/>
              </a:solidFill>
            </a:endParaRPr>
          </a:p>
          <a:p>
            <a:pPr lvl="0"/>
            <a:r>
              <a:rPr lang="ru-RU" b="1" dirty="0">
                <a:solidFill>
                  <a:srgbClr val="FF0000"/>
                </a:solidFill>
              </a:rPr>
              <a:t> </a:t>
            </a:r>
            <a:r>
              <a:rPr lang="ru-RU" b="1" dirty="0" smtClean="0">
                <a:solidFill>
                  <a:srgbClr val="FF0000"/>
                </a:solidFill>
              </a:rPr>
              <a:t>      </a:t>
            </a:r>
            <a:r>
              <a:rPr lang="ru-RU" dirty="0" smtClean="0"/>
              <a:t>Ценности- </a:t>
            </a:r>
            <a:r>
              <a:rPr lang="ru-RU" dirty="0"/>
              <a:t>труд.</a:t>
            </a:r>
          </a:p>
          <a:p>
            <a:pPr marL="285750" lvl="0" indent="-285750">
              <a:buFont typeface="Wingdings" panose="05000000000000000000" pitchFamily="2" charset="2"/>
              <a:buChar char="q"/>
            </a:pPr>
            <a:r>
              <a:rPr lang="ru-RU" b="1" dirty="0">
                <a:solidFill>
                  <a:srgbClr val="FF0000"/>
                </a:solidFill>
              </a:rPr>
              <a:t>Эстетическое направление. </a:t>
            </a:r>
            <a:endParaRPr lang="ru-RU" b="1" dirty="0" smtClean="0">
              <a:solidFill>
                <a:srgbClr val="FF0000"/>
              </a:solidFill>
            </a:endParaRPr>
          </a:p>
          <a:p>
            <a:pPr lvl="0"/>
            <a:r>
              <a:rPr lang="ru-RU" b="1" dirty="0">
                <a:solidFill>
                  <a:srgbClr val="FF0000"/>
                </a:solidFill>
              </a:rPr>
              <a:t> </a:t>
            </a:r>
            <a:r>
              <a:rPr lang="ru-RU" b="1" dirty="0" smtClean="0">
                <a:solidFill>
                  <a:srgbClr val="FF0000"/>
                </a:solidFill>
              </a:rPr>
              <a:t>      </a:t>
            </a:r>
            <a:r>
              <a:rPr lang="ru-RU" dirty="0" smtClean="0"/>
              <a:t>Ценности </a:t>
            </a:r>
            <a:r>
              <a:rPr lang="ru-RU" dirty="0"/>
              <a:t>– культура и красота. </a:t>
            </a:r>
          </a:p>
        </p:txBody>
      </p:sp>
    </p:spTree>
    <p:extLst>
      <p:ext uri="{BB962C8B-B14F-4D97-AF65-F5344CB8AC3E}">
        <p14:creationId xmlns:p14="http://schemas.microsoft.com/office/powerpoint/2010/main" val="37020444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00"/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68188" y="695945"/>
            <a:ext cx="748553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spcAft>
                <a:spcPts val="0"/>
              </a:spcAft>
            </a:pPr>
            <a:r>
              <a:rPr lang="ru-RU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Раскройте </a:t>
            </a:r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суть традиционной ценности России </a:t>
            </a:r>
            <a:endParaRPr lang="ru-RU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Патриотизм</a:t>
            </a:r>
          </a:p>
          <a:p>
            <a:pPr marL="457200"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Гражданственность</a:t>
            </a:r>
          </a:p>
          <a:p>
            <a:pPr marL="457200"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Служение Отечеству и ответственность за его судьбу</a:t>
            </a:r>
          </a:p>
          <a:p>
            <a:pPr marL="457200">
              <a:spcAft>
                <a:spcPts val="1000"/>
              </a:spcAft>
            </a:pP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Историческая память и преемственность поколений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425388" y="295835"/>
            <a:ext cx="451821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solidFill>
                  <a:srgbClr val="0070C0"/>
                </a:solidFill>
              </a:rPr>
              <a:t>6 вопрос</a:t>
            </a:r>
            <a:endParaRPr lang="ru-RU" sz="2000" b="1" dirty="0">
              <a:solidFill>
                <a:srgbClr val="0070C0"/>
              </a:solidFill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0" y="2432170"/>
            <a:ext cx="7691718" cy="43272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44534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4447" y="1004281"/>
            <a:ext cx="8579224" cy="48265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40692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6871" y="1007079"/>
            <a:ext cx="8606118" cy="48416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8031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5481" y="1087207"/>
            <a:ext cx="8543365" cy="48063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71340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344706" y="224118"/>
            <a:ext cx="640976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solidFill>
                  <a:srgbClr val="0070C0"/>
                </a:solidFill>
              </a:rPr>
              <a:t>7 вопрос </a:t>
            </a:r>
            <a:endParaRPr lang="ru-RU" sz="2000" b="1" dirty="0">
              <a:solidFill>
                <a:srgbClr val="0070C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268506" y="738826"/>
            <a:ext cx="6858000" cy="6850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lnSpc>
                <a:spcPct val="107000"/>
              </a:lnSpc>
              <a:spcAft>
                <a:spcPts val="0"/>
              </a:spcAft>
            </a:pPr>
            <a:r>
              <a:rPr lang="ru-RU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Переведите </a:t>
            </a:r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текст, заменяя казачий говор более понятными </a:t>
            </a:r>
            <a:r>
              <a:rPr lang="ru-RU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для нас </a:t>
            </a:r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словами.</a:t>
            </a:r>
            <a:endParaRPr lang="ru-RU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87506" y="1538484"/>
            <a:ext cx="762000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70510">
              <a:spcAft>
                <a:spcPts val="0"/>
              </a:spcAft>
            </a:pP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«Ноне </a:t>
            </a:r>
            <a:r>
              <a:rPr lang="ru-RU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гутарил</a:t>
            </a: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один казак: «</a:t>
            </a:r>
            <a:r>
              <a:rPr lang="ru-RU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Надысь</a:t>
            </a: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наловил в речке </a:t>
            </a:r>
            <a:r>
              <a:rPr lang="ru-RU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сулу</a:t>
            </a: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чебаков. Развёл костёр, устроил казан, да и наварил </a:t>
            </a:r>
            <a:r>
              <a:rPr lang="ru-RU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щербы</a:t>
            </a: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Тут пострелята мои прибежали, уселись </a:t>
            </a:r>
            <a:r>
              <a:rPr lang="ru-RU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вечерить</a:t>
            </a: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Глядь, а супротив нас </a:t>
            </a:r>
            <a:r>
              <a:rPr lang="ru-RU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чапура</a:t>
            </a: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чикиляет</a:t>
            </a: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».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62000" y="3899852"/>
            <a:ext cx="8157882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i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Однажды  рассказывал один казак: «Недавно наловил в речке судаков, лещей. Развёл костёр, установил котел, да и наварил ухи. Тут мои дети прибежали, уселись ужинать. Смотрим, а напротив нас белая цапля  идет, прихрамывая</a:t>
            </a:r>
            <a:r>
              <a:rPr lang="ru-RU" sz="2800" b="1" i="1" dirty="0" smtClean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»</a:t>
            </a:r>
            <a:endParaRPr lang="ru-RU" sz="28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21394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19199" y="613795"/>
            <a:ext cx="6096000" cy="3687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lnSpc>
                <a:spcPct val="107000"/>
              </a:lnSpc>
              <a:spcAft>
                <a:spcPts val="800"/>
              </a:spcAft>
            </a:pPr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Восстановить текст легенды: </a:t>
            </a:r>
            <a:endParaRPr lang="ru-RU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219199" y="244463"/>
            <a:ext cx="32541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0070C0"/>
                </a:solidFill>
              </a:rPr>
              <a:t>8 вопрос</a:t>
            </a:r>
            <a:endParaRPr lang="ru-RU" b="1" dirty="0">
              <a:solidFill>
                <a:srgbClr val="0070C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02024" y="982550"/>
            <a:ext cx="8641976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70510" algn="just">
              <a:spcAft>
                <a:spcPts val="1000"/>
              </a:spcAft>
            </a:pP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Уехал казак на чужбину и долго не возвращался. Полюбились ему края заморские, очерствело, видимо сердце…. Послали за ним гонца станичники с весточкой…..выслушал казак, покачал головой, не вернулся. Послали другого гонца с…… .Не вернулся и в этот раз. И тогда послали третьего с……. Вспомнил казак,………. и стал собираться в дорогу.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29235" y="4091093"/>
            <a:ext cx="8274423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i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Уехал казак на чужбину и долго не возвращался. Полюбились ему края заморские, очерствело, видимо сердце казачье. Послали за ним гонца станичники с весточкой от матери выслушал казак, покачал головой, не вернулся. Послали другого гонца с текстом любимой песни. Не вернулся и в этот раз. И тогда послали третьего с веточкой чабреца. Вспомнил казак, как пахнет родная степь и стал собираться в дорогу</a:t>
            </a:r>
            <a:endParaRPr lang="ru-RU" sz="20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65361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47483" y="513228"/>
            <a:ext cx="531607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chemeClr val="bg2">
                    <a:lumMod val="50000"/>
                  </a:schemeClr>
                </a:solidFill>
              </a:rPr>
              <a:t>1 вопрос:</a:t>
            </a:r>
            <a:endParaRPr lang="ru-RU" sz="2800" b="1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905435" y="1990165"/>
            <a:ext cx="7951694" cy="18825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000"/>
              </a:spcAft>
            </a:pPr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Целью Федеральной программы является разностороннее развитие ребенка в период дошкольного детства с учетом возрастных и индивидуальных особенностей на основе духовно-нравственных ценностей российского народа, исторических и национально-культурных традиций.</a:t>
            </a:r>
          </a:p>
          <a:p>
            <a:pPr>
              <a:spcAft>
                <a:spcPts val="1000"/>
              </a:spcAft>
            </a:pPr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                                                                            </a:t>
            </a:r>
            <a:r>
              <a:rPr lang="ru-RU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п.14.1</a:t>
            </a:r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раздел </a:t>
            </a:r>
            <a:r>
              <a:rPr lang="en-US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II</a:t>
            </a:r>
            <a:r>
              <a:rPr lang="en-US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ФОП </a:t>
            </a:r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ДО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05435" y="1335741"/>
            <a:ext cx="692971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Назовите цель ФОП ДО</a:t>
            </a:r>
            <a:endParaRPr lang="ru-RU" sz="2800" dirty="0">
              <a:solidFill>
                <a:schemeClr val="bg2">
                  <a:lumMod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767436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01273" y="192719"/>
            <a:ext cx="30928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chemeClr val="accent2">
                    <a:lumMod val="75000"/>
                  </a:schemeClr>
                </a:solidFill>
              </a:rPr>
              <a:t>2 вопрос</a:t>
            </a:r>
            <a:endParaRPr lang="ru-RU" sz="24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138519" y="739568"/>
            <a:ext cx="736898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Что, согласно ФОП ДО относится к традиционным российским духовно-нравственным ценностям </a:t>
            </a:r>
            <a:endParaRPr lang="ru-RU" sz="2400" dirty="0">
              <a:solidFill>
                <a:srgbClr val="00206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950259" y="1655749"/>
            <a:ext cx="8014449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ЖИЗНЬ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ДОСТОИНСТВО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ПРАВА И СВОБОДЫ ЧЕЛОВЕКА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ПАТРИОТИЗМ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ГРАЖДАНСТВЕННОСТЬ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СЛУЖЕНИЕ ОТЕЧЕСТВУ И ОТВЕТСТВЕННОСТЬ ЗА ЕГО СУДЬБУ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ВЫСОКИЕ НРАВСТВЕННЫЕ ИДЕАЛЫ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КРЕПКАЯ СЕМЬЯ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СОЗИДАТЕЛЬНЫЙ ТРУД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ПРИОРИТЕТ ДУХОВНОГО НАД МАТЕРИАЛЬНЫМ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ГУМАНИЗМ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МИЛОСЕРДИЕ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СПРАВЕДЛИВОСТЬ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КОЛЛЕКТИВИЗМ ВЗАИМОПОМОЩЬ И ВЗАИМОУВАЖЕНИЕ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ИСТОРИЧЕСКАЯ ПАМЯТЬ И ПРЕЕМСТВЕННОСТЬ ПОКОЛЕНИЙ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ЕДИНСТВО НАРОДОВ РОССИИ</a:t>
            </a:r>
            <a:endParaRPr lang="ru-RU" b="1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10338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20589" y="170330"/>
            <a:ext cx="616771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0070C0"/>
                </a:solidFill>
              </a:rPr>
              <a:t>3 вопрос</a:t>
            </a:r>
            <a:endParaRPr lang="ru-RU" sz="2400" b="1" dirty="0">
              <a:solidFill>
                <a:srgbClr val="0070C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120589" y="717176"/>
            <a:ext cx="7682753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Какая задача, направленная на патриотическое воспитание, помогает достичь цели федеральной программы в части, касающейся формирования у воспитанников чувства гордости за свою страну и уважения к ее истории?</a:t>
            </a:r>
            <a:endParaRPr lang="ru-RU" sz="2000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048871" y="2214283"/>
            <a:ext cx="7342093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ru-RU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Приобщение 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</a:rPr>
              <a:t>детей (в соответствии с возрастными особенностями) к базовым ценностям российского народа – жизнь, достоинство, права и свободы человека, патриотизм, гражданственность, высокие нравственные идеалы, крепкая семья, созидательный труд, приоритет духовного над материальным, гуманизм, милосердие, справедливость, коллективизм, взаимопомощь и взаимоуважение, историческая память и преемственность поколений, единство народов России; </a:t>
            </a:r>
            <a:endParaRPr lang="ru-RU" dirty="0" smtClean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</a:rPr>
              <a:t>С</a:t>
            </a:r>
            <a:r>
              <a:rPr lang="ru-RU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оздание 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</a:rPr>
              <a:t>условий для формирования ценностного отношения к окружающему миру, становления опыта действий и поступков на основе осмысления ценностей.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30345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102657" y="735106"/>
            <a:ext cx="726141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</a:rPr>
              <a:t>Определите задачи и содержание образования в части, касающейся патриотического воспитания детей в соответствии с возрастом в области социально-коммуникативного развития: </a:t>
            </a:r>
            <a:endParaRPr lang="ru-RU" b="1" dirty="0" smtClean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r>
              <a:rPr lang="ru-RU" b="1" dirty="0" smtClean="0">
                <a:latin typeface="Times New Roman" panose="02020603050405020304" pitchFamily="18" charset="0"/>
              </a:rPr>
              <a:t>1 команда – 5 – 6 лет  </a:t>
            </a:r>
          </a:p>
          <a:p>
            <a:r>
              <a:rPr lang="ru-RU" b="1" dirty="0" smtClean="0">
                <a:latin typeface="Times New Roman" panose="02020603050405020304" pitchFamily="18" charset="0"/>
              </a:rPr>
              <a:t>2 команда – 6 -7 лет</a:t>
            </a: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1183340" y="224118"/>
            <a:ext cx="363070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solidFill>
                  <a:srgbClr val="0070C0"/>
                </a:solidFill>
              </a:rPr>
              <a:t>4 вопрос</a:t>
            </a:r>
            <a:endParaRPr lang="ru-RU" sz="2000" b="1" dirty="0">
              <a:solidFill>
                <a:srgbClr val="0070C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102657" y="2985247"/>
            <a:ext cx="724348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</a:rPr>
              <a:t>Определите задачи и содержание образования в части, касающейся патриотического воспитания детей в соответствии с возрастом в области </a:t>
            </a:r>
            <a:r>
              <a:rPr lang="ru-RU" b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познавательного </a:t>
            </a:r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</a:rPr>
              <a:t>развития: </a:t>
            </a:r>
          </a:p>
          <a:p>
            <a:r>
              <a:rPr lang="ru-RU" b="1" dirty="0" smtClean="0">
                <a:latin typeface="Times New Roman" panose="02020603050405020304" pitchFamily="18" charset="0"/>
              </a:rPr>
              <a:t>3 </a:t>
            </a:r>
            <a:r>
              <a:rPr lang="ru-RU" b="1" dirty="0">
                <a:latin typeface="Times New Roman" panose="02020603050405020304" pitchFamily="18" charset="0"/>
              </a:rPr>
              <a:t>команда – </a:t>
            </a:r>
            <a:r>
              <a:rPr lang="ru-RU" b="1" dirty="0" smtClean="0">
                <a:latin typeface="Times New Roman" panose="02020603050405020304" pitchFamily="18" charset="0"/>
              </a:rPr>
              <a:t>4 - </a:t>
            </a:r>
            <a:r>
              <a:rPr lang="ru-RU" b="1" dirty="0">
                <a:latin typeface="Times New Roman" panose="02020603050405020304" pitchFamily="18" charset="0"/>
              </a:rPr>
              <a:t>5</a:t>
            </a:r>
            <a:r>
              <a:rPr lang="ru-RU" b="1" dirty="0" smtClean="0">
                <a:latin typeface="Times New Roman" panose="02020603050405020304" pitchFamily="18" charset="0"/>
              </a:rPr>
              <a:t>лет</a:t>
            </a:r>
            <a:endParaRPr lang="ru-RU" b="1" dirty="0">
              <a:latin typeface="Times New Roman" panose="02020603050405020304" pitchFamily="18" charset="0"/>
            </a:endParaRPr>
          </a:p>
          <a:p>
            <a:r>
              <a:rPr lang="ru-RU" b="1" dirty="0" smtClean="0">
                <a:latin typeface="Times New Roman" panose="02020603050405020304" pitchFamily="18" charset="0"/>
              </a:rPr>
              <a:t>4 </a:t>
            </a:r>
            <a:r>
              <a:rPr lang="ru-RU" b="1" dirty="0">
                <a:latin typeface="Times New Roman" panose="02020603050405020304" pitchFamily="18" charset="0"/>
              </a:rPr>
              <a:t>команда – 6 -7 лет</a:t>
            </a:r>
            <a:endParaRPr lang="ru-RU" dirty="0"/>
          </a:p>
        </p:txBody>
      </p:sp>
      <p:sp>
        <p:nvSpPr>
          <p:cNvPr id="6" name="Стрелка вправо 5">
            <a:hlinkClick r:id="rId2" action="ppaction://hlinksldjump"/>
          </p:cNvPr>
          <p:cNvSpPr/>
          <p:nvPr/>
        </p:nvSpPr>
        <p:spPr>
          <a:xfrm>
            <a:off x="3487270" y="1694329"/>
            <a:ext cx="448236" cy="16136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Стрелка вправо 6">
            <a:hlinkClick r:id="rId3" action="ppaction://hlinksldjump"/>
          </p:cNvPr>
          <p:cNvSpPr/>
          <p:nvPr/>
        </p:nvSpPr>
        <p:spPr>
          <a:xfrm>
            <a:off x="3487270" y="1953381"/>
            <a:ext cx="448236" cy="16136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Стрелка вправо 7">
            <a:hlinkClick r:id="rId4" action="ppaction://hlinksldjump"/>
          </p:cNvPr>
          <p:cNvSpPr/>
          <p:nvPr/>
        </p:nvSpPr>
        <p:spPr>
          <a:xfrm>
            <a:off x="3415552" y="3926539"/>
            <a:ext cx="448236" cy="16136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Стрелка вправо 8">
            <a:hlinkClick r:id="rId5" action="ppaction://hlinksldjump"/>
          </p:cNvPr>
          <p:cNvSpPr/>
          <p:nvPr/>
        </p:nvSpPr>
        <p:spPr>
          <a:xfrm>
            <a:off x="3415552" y="4194557"/>
            <a:ext cx="448236" cy="16136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Стрелка вниз 9">
            <a:hlinkClick r:id="rId6" action="ppaction://hlinksldjump"/>
          </p:cNvPr>
          <p:cNvSpPr/>
          <p:nvPr/>
        </p:nvSpPr>
        <p:spPr>
          <a:xfrm>
            <a:off x="7924800" y="5782235"/>
            <a:ext cx="502024" cy="77993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202507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19199" y="206188"/>
            <a:ext cx="7449672" cy="6376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1000"/>
              </a:spcAft>
            </a:pPr>
            <a:r>
              <a:rPr lang="ru-RU" sz="16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Задачи:</a:t>
            </a:r>
            <a:r>
              <a:rPr lang="ru-RU" sz="16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воспитывать </a:t>
            </a: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уважительное отношение к Родине, к людям разных национальностей, проживающим на территории России, их культурному наследию; знакомить детей с содержанием государственных праздников и традициями празднования, развивать патриотические чувства, уважение и гордость за поступки героев Отечества, достижения страны; поддерживать детскую любознательность по отношению к родному краю, эмоциональный отклик на проявления красоты в различных архитектурных объектах и произведениях искусства, явлениях природы.</a:t>
            </a:r>
          </a:p>
          <a:p>
            <a:pPr marL="342900" lvl="0" indent="-342900" algn="just">
              <a:spcAft>
                <a:spcPts val="0"/>
              </a:spcAft>
              <a:buFont typeface="Symbol" panose="05050102010706020507" pitchFamily="18" charset="2"/>
              <a:buBlip>
                <a:blip r:embed="rId2"/>
              </a:buBlip>
            </a:pP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Обогащает представления о семье, семейных и родственных отношениях: члены семьи, ближайшие родственники по линии матери и отца. Способствует пониманию того, как поддерживаются родственные связи (переписка, разговор по телефону, посещения, совместный отдых), как проявляются в семье забота, любовь, уважение друг к другу. Рассматривает проявления семейных традиций и отношения к пожилым членам семьи. Обогащает представления детей о заботе и правилах оказания посильной помощи больному члену семьи.</a:t>
            </a:r>
          </a:p>
          <a:p>
            <a:pPr marL="342900" lvl="0" indent="-342900" algn="just">
              <a:spcAft>
                <a:spcPts val="0"/>
              </a:spcAft>
              <a:buFont typeface="Symbol" panose="05050102010706020507" pitchFamily="18" charset="2"/>
              <a:buBlip>
                <a:blip r:embed="rId2"/>
              </a:buBlip>
            </a:pP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Педагог воспитывает уважительное отношение к нашей Родине ‒ России. Расширяет представления о государственных символах России ‒ гербе, флаге, гимне, знакомит с историей их возникновения в доступной для детей форме. Обогащает представления детей о том, что Россия ‒ большая многонациональная страна, воспитывает уважение к людям разных национальностей, их культуре. Развивает интерес к жизни людей разных национальностей, проживающих на территории России, их образу жизни, традициям и способствует его выражению в различных видах деятельности детей (рисуют, играют, обсуждают). Уделяет особое внимание традициям и обычаям народов, которые проживают на территории малой родины. </a:t>
            </a:r>
          </a:p>
        </p:txBody>
      </p:sp>
    </p:spTree>
    <p:extLst>
      <p:ext uri="{BB962C8B-B14F-4D97-AF65-F5344CB8AC3E}">
        <p14:creationId xmlns:p14="http://schemas.microsoft.com/office/powerpoint/2010/main" val="37084407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52282" y="421342"/>
            <a:ext cx="6490447" cy="57554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 algn="just">
              <a:buBlip>
                <a:blip r:embed="rId2"/>
              </a:buBlip>
            </a:pPr>
            <a:r>
              <a:rPr lang="ru-RU" sz="16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Обогащает представления детей о государственных праздниках: День России, День народного единства, День Государственного флага Российской Федерации, День Государственного герба Российской Федерации, День защитника Отечества, День Победы, Всемирный день авиации и космонавтики. Знакомит детей с содержанием праздника, с традициями празднования, памятными местами в городе (поселке), посвященными празднику. Воспитывает уважение к защитникам и героям Отечества. Знакомит детей с яркими биографическими фактами, поступками героев Отечества, вызывает позитивный эмоциональный отклик и чувство гордости. </a:t>
            </a:r>
          </a:p>
          <a:p>
            <a:pPr marL="342900" lvl="0" indent="-342900" algn="just">
              <a:spcAft>
                <a:spcPts val="1000"/>
              </a:spcAft>
              <a:buBlip>
                <a:blip r:embed="rId2"/>
              </a:buBlip>
            </a:pPr>
            <a:r>
              <a:rPr lang="ru-RU" sz="16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Педагог обогащает представления детей о малой родине: поддерживает любознательность по отношению к родному краю; интерес, почему именно так устроен населенный пункт (расположение улиц, площадей, различных объектов инфраструктуры); знакомит со смыслом некоторых символов и памятников города (поселка), развивает умения откликаться на проявления красоты в различных архитектурных объектах. Поддерживает проявления у детей первичной социальной активности: желание принять участие в значимых событиях, переживание эмоций, связанных с событиями военных лет и подвигами горожан (чествование ветеранов, социальные акции и пр.). </a:t>
            </a:r>
          </a:p>
        </p:txBody>
      </p:sp>
      <p:sp>
        <p:nvSpPr>
          <p:cNvPr id="3" name="Стрелка вниз 2">
            <a:hlinkClick r:id="rId3" action="ppaction://hlinksldjump"/>
          </p:cNvPr>
          <p:cNvSpPr/>
          <p:nvPr/>
        </p:nvSpPr>
        <p:spPr>
          <a:xfrm>
            <a:off x="8417859" y="6113929"/>
            <a:ext cx="251012" cy="537883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596241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23365" y="412376"/>
            <a:ext cx="8139953" cy="5883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1000"/>
              </a:spcAft>
            </a:pPr>
            <a:r>
              <a:rPr lang="ru-RU" sz="16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Задачи: </a:t>
            </a:r>
            <a:r>
              <a:rPr lang="ru-RU" sz="16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воспитывать </a:t>
            </a: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патриотические и интернациональные чувства, уважительное отношение к Родине, к представителям разных национальностей, интерес к их культуре и обычаям; расширять представления детей о государственных праздниках и поддерживать интерес детей к событиям, происходящим в стране, развивать чувство </a:t>
            </a:r>
            <a:r>
              <a:rPr lang="ru-RU" sz="16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гордости </a:t>
            </a: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 достижения страны в области спорта, науки и искусства, служения и верности интересам страны; знакомить с целями и доступными практиками </a:t>
            </a:r>
            <a:r>
              <a:rPr lang="ru-RU" sz="1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волонтерства</a:t>
            </a: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в России и включать детей при поддержке взрослых в социальные акции, волонтерские мероприятия в ДОО и в городе (поселке); развивать интерес детей к родному городу (поселку), переживание чувства удивления, восхищения достопримечательностями, событиями прошлого и настоящего; поощрять активное участие в праздновании событий, связанных с его местом проживания</a:t>
            </a:r>
            <a:r>
              <a:rPr lang="ru-RU" sz="16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342900" lvl="0" indent="-342900" algn="just">
              <a:spcAft>
                <a:spcPts val="0"/>
              </a:spcAft>
              <a:buFont typeface="Symbol" panose="05050102010706020507" pitchFamily="18" charset="2"/>
              <a:buBlip>
                <a:blip r:embed="rId2"/>
              </a:buBlip>
            </a:pP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Расширяет представления о семье, семейных и родственных отношениях: взаимные чувства, правила общения в семье, значимые и памятные события, досуг семьи, семейный бюджет.</a:t>
            </a:r>
          </a:p>
          <a:p>
            <a:pPr marL="342900" lvl="0" indent="-342900" algn="just">
              <a:spcAft>
                <a:spcPts val="1000"/>
              </a:spcAft>
              <a:buFont typeface="Symbol" panose="05050102010706020507" pitchFamily="18" charset="2"/>
              <a:buBlip>
                <a:blip r:embed="rId2"/>
              </a:buBlip>
            </a:pP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Педагог воспитывает патриотические и интернациональные чувства, уважительное отношение к нашей Родине ‒ России. Знакомит детей с признаками и характеристиками государства с учетом возрастных особенностей восприятия ими информации (территория государства и его границы, столица и т.д.). Рассказывает, что Россия ‒ самая большая страна мира и показывает на глобусе и карте. Расширяет представления о столице России – Москве и об административном центре федерального округа, на территории которого проживают дети. Знакомит с основными положениями порядка использования государственной символики (бережно хранить, вставать во время исполнения гимна страны). </a:t>
            </a:r>
          </a:p>
        </p:txBody>
      </p:sp>
    </p:spTree>
    <p:extLst>
      <p:ext uri="{BB962C8B-B14F-4D97-AF65-F5344CB8AC3E}">
        <p14:creationId xmlns:p14="http://schemas.microsoft.com/office/powerpoint/2010/main" val="36443194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5505" y="286870"/>
            <a:ext cx="8910918" cy="62478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 algn="just">
              <a:spcAft>
                <a:spcPts val="0"/>
              </a:spcAft>
              <a:buFont typeface="Symbol" panose="05050102010706020507" pitchFamily="18" charset="2"/>
              <a:buBlip>
                <a:blip r:embed="rId2"/>
              </a:buBlip>
            </a:pP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Обогащает представления о том, что в нашей стране мирно живут люди разных национальностей, воспитывает уважение к представителям разных национальностей, интерес к их культуре и обычаям. </a:t>
            </a:r>
          </a:p>
          <a:p>
            <a:pPr marL="342900" lvl="0" indent="-342900" algn="just">
              <a:spcAft>
                <a:spcPts val="0"/>
              </a:spcAft>
              <a:buFont typeface="Symbol" panose="05050102010706020507" pitchFamily="18" charset="2"/>
              <a:buBlip>
                <a:blip r:embed="rId2"/>
              </a:buBlip>
            </a:pP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Знакомит детей с назначением и доступными практиками </a:t>
            </a:r>
            <a:r>
              <a:rPr lang="ru-RU" sz="1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волонтерства</a:t>
            </a: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в России, вызывает эмоциональный отклик, осознание важности и значимости волонтерского движения. </a:t>
            </a:r>
          </a:p>
          <a:p>
            <a:pPr marL="342900" lvl="0" indent="-342900" algn="just">
              <a:spcAft>
                <a:spcPts val="0"/>
              </a:spcAft>
              <a:buFont typeface="Symbol" panose="05050102010706020507" pitchFamily="18" charset="2"/>
              <a:buBlip>
                <a:blip r:embed="rId2"/>
              </a:buBlip>
            </a:pP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Предлагает детям при поддержке родителей включиться в социальные акции, волонтерские мероприятия в ДОО и в городе (поселке). Расширяет представления детей о государственных праздниках: День России, День народного единства, День Государственного флага Российской Федерации, День Государственного герба Российской Федерации, День защитника Отечества, День Победы, Всемирный день авиации и космонавтики. Знакомит детей с праздниками: День полного освобождения Ленинграда от фашистской блокады; Международный день родного языка, День добровольца (волонтера) в России, День Конституции Российской Федерации. Включает детей в празднование событий, связанных с жизнью города, ‒ День рождения города, празднование военных триумфов, памятные даты, связанные с жизнью и творчеством знаменитых горожан. Поощряет интерес детей к событиям, происходящим в стране, воспитывает чувство гордости за ее достижения. Воспитывает уважение к защитникам Отечества, к памяти павших бойцов. </a:t>
            </a:r>
          </a:p>
          <a:p>
            <a:pPr marL="342900" lvl="0" indent="-342900" algn="just">
              <a:spcAft>
                <a:spcPts val="1000"/>
              </a:spcAft>
              <a:buFont typeface="Symbol" panose="05050102010706020507" pitchFamily="18" charset="2"/>
              <a:buBlip>
                <a:blip r:embed="rId2"/>
              </a:buBlip>
            </a:pP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Развивает интерес детей к родному городу (поселку), переживание чувства удивления, восхищения достопримечательностями, событиям прошлого и настоящего. Способствует проявлению активной </a:t>
            </a:r>
            <a:r>
              <a:rPr lang="ru-RU" sz="1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деятельностной</a:t>
            </a: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позиции детей: непосредственное познание достопримечательностей родного города на прогулках и экскурсиях, чтение произведений детской литературы, в которой представлена художественно-эстетическая оценка родного края. Учит детей действовать с картой города, создавать коллажи и макеты городских локаций, использовать макеты в различных видах деятельности. Знакомит детей с жизнью и творчеством знаменитых горожан; с профессиями, связанными со спецификой родного города (поселка).</a:t>
            </a:r>
          </a:p>
        </p:txBody>
      </p:sp>
      <p:sp>
        <p:nvSpPr>
          <p:cNvPr id="3" name="Стрелка вниз 2">
            <a:hlinkClick r:id="rId3" action="ppaction://hlinksldjump"/>
          </p:cNvPr>
          <p:cNvSpPr/>
          <p:nvPr/>
        </p:nvSpPr>
        <p:spPr>
          <a:xfrm>
            <a:off x="8633012" y="6391835"/>
            <a:ext cx="224117" cy="394447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383906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араллакс">
  <a:themeElements>
    <a:clrScheme name="Теплый синий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Параллакс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Параллакс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1A9F9826-882C-40B9-8F38-5A3B8CFD196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Параллакс</Template>
  <TotalTime>372</TotalTime>
  <Words>1879</Words>
  <Application>Microsoft Office PowerPoint</Application>
  <PresentationFormat>Экран (4:3)</PresentationFormat>
  <Paragraphs>79</Paragraphs>
  <Slides>18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25" baseType="lpstr">
      <vt:lpstr>Arial</vt:lpstr>
      <vt:lpstr>Calibri</vt:lpstr>
      <vt:lpstr>Corbel</vt:lpstr>
      <vt:lpstr>Symbol</vt:lpstr>
      <vt:lpstr>Times New Roman</vt:lpstr>
      <vt:lpstr>Wingdings</vt:lpstr>
      <vt:lpstr>Параллакс</vt:lpstr>
      <vt:lpstr>Методический ринг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diakov.net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RePack by Diakov</dc:creator>
  <cp:lastModifiedBy>RePack by Diakov</cp:lastModifiedBy>
  <cp:revision>19</cp:revision>
  <dcterms:created xsi:type="dcterms:W3CDTF">2025-10-28T13:23:05Z</dcterms:created>
  <dcterms:modified xsi:type="dcterms:W3CDTF">2025-11-07T07:00:22Z</dcterms:modified>
</cp:coreProperties>
</file>